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6" r:id="rId3"/>
    <p:sldId id="273" r:id="rId4"/>
    <p:sldId id="263" r:id="rId5"/>
    <p:sldId id="257" r:id="rId6"/>
    <p:sldId id="291" r:id="rId7"/>
    <p:sldId id="285" r:id="rId8"/>
    <p:sldId id="29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800000"/>
    <a:srgbClr val="CC0000"/>
    <a:srgbClr val="0066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05" autoAdjust="0"/>
  </p:normalViewPr>
  <p:slideViewPr>
    <p:cSldViewPr>
      <p:cViewPr>
        <p:scale>
          <a:sx n="53" d="100"/>
          <a:sy n="53" d="100"/>
        </p:scale>
        <p:origin x="-1770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C200A-85EA-4D19-91EA-03AECCCF7F14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D893D-03E5-4735-97B1-282B5ED54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45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D893D-03E5-4735-97B1-282B5ED54FF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298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D893D-03E5-4735-97B1-282B5ED54FF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04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D893D-03E5-4735-97B1-282B5ED54FF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226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D893D-03E5-4735-97B1-282B5ED54FF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891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D893D-03E5-4735-97B1-282B5ED54FF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293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D893D-03E5-4735-97B1-282B5ED54FF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293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2" y="4293096"/>
            <a:ext cx="9144000" cy="183006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Здоровая семья – сильная Россия</a:t>
            </a:r>
            <a:r>
              <a:rPr lang="ru-RU" b="1" dirty="0">
                <a:solidFill>
                  <a:srgbClr val="990000"/>
                </a:solidFill>
              </a:rPr>
              <a:t>!</a:t>
            </a:r>
            <a:br>
              <a:rPr lang="ru-RU" b="1" dirty="0">
                <a:solidFill>
                  <a:srgbClr val="990000"/>
                </a:solidFill>
              </a:rPr>
            </a:br>
            <a:r>
              <a:rPr lang="ru-RU" b="1" dirty="0">
                <a:solidFill>
                  <a:srgbClr val="990000"/>
                </a:solidFill>
              </a:rPr>
              <a:t>Духовно-нравственные и медицинские аспекты профилактики ВИЧ/СПИД</a:t>
            </a:r>
            <a:r>
              <a:rPr lang="ru-RU" b="1" dirty="0" smtClean="0">
                <a:solidFill>
                  <a:srgbClr val="990000"/>
                </a:solidFill>
              </a:rPr>
              <a:t/>
            </a:r>
            <a:br>
              <a:rPr lang="ru-RU" b="1" dirty="0" smtClean="0">
                <a:solidFill>
                  <a:srgbClr val="990000"/>
                </a:solidFill>
              </a:rPr>
            </a:b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1026" name="Picture 2" descr="https://pp.vk.me/c315627/v315627726/1c39/B9rRySs1xm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3912" y="-27384"/>
            <a:ext cx="6166892" cy="410445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89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b="1" dirty="0">
                <a:solidFill>
                  <a:srgbClr val="990000"/>
                </a:solidFill>
              </a:rPr>
              <a:t>Духовность определяет смысл жизни человека, восприятие </a:t>
            </a:r>
            <a:r>
              <a:rPr lang="ru-RU" sz="2500" b="1" dirty="0" smtClean="0">
                <a:solidFill>
                  <a:srgbClr val="990000"/>
                </a:solidFill>
              </a:rPr>
              <a:t>              и </a:t>
            </a:r>
            <a:r>
              <a:rPr lang="ru-RU" sz="2500" b="1" dirty="0">
                <a:solidFill>
                  <a:srgbClr val="990000"/>
                </a:solidFill>
              </a:rPr>
              <a:t>отношение к другим людям </a:t>
            </a:r>
            <a:r>
              <a:rPr lang="ru-RU" sz="2500" b="1" dirty="0" smtClean="0">
                <a:solidFill>
                  <a:srgbClr val="990000"/>
                </a:solidFill>
              </a:rPr>
              <a:t>      и </a:t>
            </a:r>
            <a:r>
              <a:rPr lang="ru-RU" sz="2500" b="1" dirty="0">
                <a:solidFill>
                  <a:srgbClr val="990000"/>
                </a:solidFill>
              </a:rPr>
              <a:t>событиям, системы ценностей и действий.</a:t>
            </a:r>
          </a:p>
          <a:p>
            <a:pPr marL="0" indent="0">
              <a:buNone/>
            </a:pPr>
            <a:endParaRPr lang="ru-RU" sz="2000" b="1" dirty="0" smtClean="0">
              <a:solidFill>
                <a:srgbClr val="990000"/>
              </a:solidFill>
            </a:endParaRPr>
          </a:p>
          <a:p>
            <a:pPr marL="0" indent="0">
              <a:buNone/>
            </a:pPr>
            <a:r>
              <a:rPr lang="ru-RU" sz="2500" b="1" dirty="0" smtClean="0">
                <a:solidFill>
                  <a:srgbClr val="990000"/>
                </a:solidFill>
              </a:rPr>
              <a:t>Духовная </a:t>
            </a:r>
            <a:r>
              <a:rPr lang="ru-RU" sz="2500" b="1" dirty="0">
                <a:solidFill>
                  <a:srgbClr val="990000"/>
                </a:solidFill>
              </a:rPr>
              <a:t>жизнь каждого из нас уникальна. Она основана </a:t>
            </a:r>
            <a:r>
              <a:rPr lang="ru-RU" sz="2500" b="1" dirty="0" smtClean="0">
                <a:solidFill>
                  <a:srgbClr val="990000"/>
                </a:solidFill>
              </a:rPr>
              <a:t>                  на </a:t>
            </a:r>
            <a:r>
              <a:rPr lang="ru-RU" sz="2500" b="1" dirty="0">
                <a:solidFill>
                  <a:srgbClr val="990000"/>
                </a:solidFill>
              </a:rPr>
              <a:t>культурных, религиозных   </a:t>
            </a:r>
            <a:r>
              <a:rPr lang="ru-RU" sz="2500" b="1" dirty="0" smtClean="0">
                <a:solidFill>
                  <a:srgbClr val="990000"/>
                </a:solidFill>
              </a:rPr>
              <a:t>      и </a:t>
            </a:r>
            <a:r>
              <a:rPr lang="ru-RU" sz="2500" b="1" dirty="0">
                <a:solidFill>
                  <a:srgbClr val="990000"/>
                </a:solidFill>
              </a:rPr>
              <a:t>семейных традициях.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0660" y="3789040"/>
            <a:ext cx="2753068" cy="216024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60660" y="1556792"/>
            <a:ext cx="2799111" cy="201622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323528" y="341040"/>
            <a:ext cx="8496944" cy="71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990000"/>
                </a:solidFill>
              </a:rPr>
              <a:t>Здоровая семья – сильная Россия!</a:t>
            </a:r>
            <a:endParaRPr lang="ru-RU" sz="3600" b="1" dirty="0">
              <a:solidFill>
                <a:srgbClr val="990000"/>
              </a:solidFill>
            </a:endParaRPr>
          </a:p>
        </p:txBody>
      </p:sp>
      <p:pic>
        <p:nvPicPr>
          <p:cNvPr id="21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41040"/>
            <a:ext cx="1129493" cy="74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3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1413437"/>
            <a:ext cx="561465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990000"/>
                </a:solidFill>
              </a:rPr>
              <a:t>СПИД вторгается в человеческие взаимоотношения в сексуальную, семейную и репродуктивную сферы. </a:t>
            </a:r>
          </a:p>
          <a:p>
            <a:endParaRPr lang="ru-RU" sz="1100" b="1" dirty="0">
              <a:solidFill>
                <a:srgbClr val="990000"/>
              </a:solidFill>
            </a:endParaRPr>
          </a:p>
          <a:p>
            <a:r>
              <a:rPr lang="ru-RU" sz="2500" b="1" dirty="0">
                <a:solidFill>
                  <a:srgbClr val="990000"/>
                </a:solidFill>
              </a:rPr>
              <a:t>Связь с постоянным партнером,  </a:t>
            </a:r>
            <a:endParaRPr lang="ru-RU" sz="2500" b="1" dirty="0" smtClean="0">
              <a:solidFill>
                <a:srgbClr val="990000"/>
              </a:solidFill>
            </a:endParaRPr>
          </a:p>
          <a:p>
            <a:r>
              <a:rPr lang="ru-RU" sz="2500" b="1" dirty="0" smtClean="0">
                <a:solidFill>
                  <a:srgbClr val="990000"/>
                </a:solidFill>
              </a:rPr>
              <a:t> в </a:t>
            </a:r>
            <a:r>
              <a:rPr lang="ru-RU" sz="2500" b="1" dirty="0">
                <a:solidFill>
                  <a:srgbClr val="990000"/>
                </a:solidFill>
              </a:rPr>
              <a:t>брачных отношениях обезопасит нас и наше потомство от угрозы заболевания.</a:t>
            </a:r>
          </a:p>
          <a:p>
            <a:endParaRPr lang="ru-RU" sz="1100" b="1" dirty="0">
              <a:solidFill>
                <a:srgbClr val="990000"/>
              </a:solidFill>
            </a:endParaRPr>
          </a:p>
          <a:p>
            <a:r>
              <a:rPr lang="ru-RU" sz="2500" b="1" dirty="0">
                <a:solidFill>
                  <a:srgbClr val="990000"/>
                </a:solidFill>
              </a:rPr>
              <a:t> Берегите себя, дорожите отношениями с близким человеком, заботьтесь о своем здоровье </a:t>
            </a:r>
          </a:p>
          <a:p>
            <a:r>
              <a:rPr lang="ru-RU" sz="2500" b="1" dirty="0">
                <a:solidFill>
                  <a:srgbClr val="990000"/>
                </a:solidFill>
              </a:rPr>
              <a:t>и здоровье своих близких.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1932" y="1556792"/>
            <a:ext cx="3137893" cy="208970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1932" y="3861048"/>
            <a:ext cx="3137893" cy="208823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23528" y="341040"/>
            <a:ext cx="8496944" cy="71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990000"/>
                </a:solidFill>
              </a:rPr>
              <a:t>Здоровая семья – сильная Россия!</a:t>
            </a:r>
            <a:endParaRPr lang="ru-RU" sz="3600" b="1" dirty="0">
              <a:solidFill>
                <a:srgbClr val="990000"/>
              </a:solidFill>
            </a:endParaRPr>
          </a:p>
        </p:txBody>
      </p:sp>
      <p:pic>
        <p:nvPicPr>
          <p:cNvPr id="15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41040"/>
            <a:ext cx="1129493" cy="74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25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8122" y="1484784"/>
            <a:ext cx="431186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990000"/>
                </a:solidFill>
              </a:rPr>
              <a:t>Только в здоровой семье рождаются здоровые дети.</a:t>
            </a:r>
          </a:p>
          <a:p>
            <a:endParaRPr lang="ru-RU" sz="2500" b="1" dirty="0">
              <a:solidFill>
                <a:srgbClr val="990000"/>
              </a:solidFill>
            </a:endParaRPr>
          </a:p>
          <a:p>
            <a:r>
              <a:rPr lang="ru-RU" sz="2500" b="1" dirty="0">
                <a:solidFill>
                  <a:srgbClr val="990000"/>
                </a:solidFill>
              </a:rPr>
              <a:t>Нравственное отношение  </a:t>
            </a:r>
            <a:r>
              <a:rPr lang="ru-RU" sz="2500" b="1" dirty="0" smtClean="0">
                <a:solidFill>
                  <a:srgbClr val="990000"/>
                </a:solidFill>
              </a:rPr>
              <a:t>     </a:t>
            </a:r>
            <a:r>
              <a:rPr lang="ru-RU" sz="2500" b="1" dirty="0">
                <a:solidFill>
                  <a:srgbClr val="990000"/>
                </a:solidFill>
              </a:rPr>
              <a:t>к своему здоровью, отказ  </a:t>
            </a:r>
            <a:r>
              <a:rPr lang="ru-RU" sz="2500" b="1" dirty="0" smtClean="0">
                <a:solidFill>
                  <a:srgbClr val="990000"/>
                </a:solidFill>
              </a:rPr>
              <a:t>  от </a:t>
            </a:r>
            <a:r>
              <a:rPr lang="ru-RU" sz="2500" b="1" dirty="0">
                <a:solidFill>
                  <a:srgbClr val="990000"/>
                </a:solidFill>
              </a:rPr>
              <a:t>рискованного поведения,    в том числе употребления наркотиков и синтетических веществ должны стать непреложным законом        </a:t>
            </a:r>
            <a:r>
              <a:rPr lang="ru-RU" sz="2500" b="1" dirty="0" smtClean="0">
                <a:solidFill>
                  <a:srgbClr val="990000"/>
                </a:solidFill>
              </a:rPr>
              <a:t>  в </a:t>
            </a:r>
            <a:r>
              <a:rPr lang="ru-RU" sz="2500" b="1" dirty="0">
                <a:solidFill>
                  <a:srgbClr val="990000"/>
                </a:solidFill>
              </a:rPr>
              <a:t>семье.</a:t>
            </a:r>
          </a:p>
          <a:p>
            <a:endParaRPr lang="ru-RU" sz="2400" b="1" dirty="0" smtClean="0">
              <a:solidFill>
                <a:srgbClr val="990000"/>
              </a:solidFill>
              <a:ea typeface="Calibri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341040"/>
            <a:ext cx="8496944" cy="71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990000"/>
                </a:solidFill>
              </a:rPr>
              <a:t>Здоровая семья – сильная Россия!</a:t>
            </a:r>
            <a:endParaRPr lang="ru-RU" sz="3600" b="1" dirty="0">
              <a:solidFill>
                <a:srgbClr val="990000"/>
              </a:solidFill>
            </a:endParaRPr>
          </a:p>
        </p:txBody>
      </p:sp>
      <p:pic>
        <p:nvPicPr>
          <p:cNvPr id="11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41040"/>
            <a:ext cx="1129493" cy="74923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4571999" y="1006283"/>
            <a:ext cx="4392489" cy="5159021"/>
            <a:chOff x="4343751" y="1006282"/>
            <a:chExt cx="4693740" cy="55784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356412" y="4293096"/>
              <a:ext cx="2680084" cy="22915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04163" y="2974501"/>
              <a:ext cx="2333328" cy="15618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85163" y="1006282"/>
              <a:ext cx="2952328" cy="19682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358551" y="2486058"/>
              <a:ext cx="2345612" cy="20110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343751" y="4497081"/>
              <a:ext cx="2086253" cy="14534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1805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11960" y="1196752"/>
            <a:ext cx="504056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990000"/>
                </a:solidFill>
              </a:rPr>
              <a:t>ВИЧ – это вирус иммунодефицита человека.  Вирус живет только </a:t>
            </a:r>
            <a:r>
              <a:rPr lang="ru-RU" sz="2500" b="1" dirty="0" smtClean="0">
                <a:solidFill>
                  <a:srgbClr val="990000"/>
                </a:solidFill>
              </a:rPr>
              <a:t>        в </a:t>
            </a:r>
            <a:r>
              <a:rPr lang="ru-RU" sz="2500" b="1" dirty="0">
                <a:solidFill>
                  <a:srgbClr val="990000"/>
                </a:solidFill>
              </a:rPr>
              <a:t>организме человека и при попадании на открытый воздух погибает в течение нескольких минут</a:t>
            </a:r>
            <a:r>
              <a:rPr lang="ru-RU" sz="2600" b="1" dirty="0" smtClean="0">
                <a:solidFill>
                  <a:srgbClr val="9900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604" y="1306160"/>
            <a:ext cx="3904309" cy="219723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7604" y="3933056"/>
            <a:ext cx="489960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500" b="1" dirty="0" smtClean="0">
                <a:solidFill>
                  <a:srgbClr val="990000"/>
                </a:solidFill>
              </a:rPr>
              <a:t>СПИД </a:t>
            </a:r>
            <a:r>
              <a:rPr lang="ru-RU" sz="2500" b="1" dirty="0">
                <a:solidFill>
                  <a:srgbClr val="990000"/>
                </a:solidFill>
              </a:rPr>
              <a:t>– это конечная стадия ВИЧ-инфекции, которая развивается </a:t>
            </a:r>
            <a:r>
              <a:rPr lang="ru-RU" sz="2500" b="1" dirty="0" smtClean="0">
                <a:solidFill>
                  <a:srgbClr val="990000"/>
                </a:solidFill>
              </a:rPr>
              <a:t> в </a:t>
            </a:r>
            <a:r>
              <a:rPr lang="ru-RU" sz="2500" b="1" dirty="0">
                <a:solidFill>
                  <a:srgbClr val="990000"/>
                </a:solidFill>
              </a:rPr>
              <a:t>среднем через    10-12 лет после заражения и сопровождается разрушением иммунной системы человека.</a:t>
            </a:r>
            <a:endParaRPr lang="ru-RU" altLang="ru-RU" sz="2500" b="1" dirty="0">
              <a:solidFill>
                <a:srgbClr val="99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7213" y="4046765"/>
            <a:ext cx="3865154" cy="217323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23528" y="341040"/>
            <a:ext cx="8496944" cy="71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990000"/>
                </a:solidFill>
              </a:rPr>
              <a:t>Здоровая семья – сильная Россия!</a:t>
            </a:r>
            <a:endParaRPr lang="ru-RU" sz="3600" b="1" dirty="0">
              <a:solidFill>
                <a:srgbClr val="990000"/>
              </a:solidFill>
            </a:endParaRPr>
          </a:p>
        </p:txBody>
      </p:sp>
      <p:pic>
        <p:nvPicPr>
          <p:cNvPr id="14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41040"/>
            <a:ext cx="1129493" cy="74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4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341040"/>
            <a:ext cx="8496944" cy="71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990000"/>
                </a:solidFill>
              </a:rPr>
              <a:t>Здоровая семья – сильная Россия!</a:t>
            </a:r>
            <a:endParaRPr lang="ru-RU" sz="3600" b="1" dirty="0">
              <a:solidFill>
                <a:srgbClr val="990000"/>
              </a:solidFill>
            </a:endParaRPr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41040"/>
            <a:ext cx="1129493" cy="74923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124744"/>
            <a:ext cx="4248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90000"/>
                </a:solidFill>
              </a:rPr>
              <a:t>ВИЧ может передаваться:</a:t>
            </a:r>
          </a:p>
          <a:p>
            <a:r>
              <a:rPr lang="ru-RU" b="1" dirty="0" smtClean="0">
                <a:solidFill>
                  <a:srgbClr val="990000"/>
                </a:solidFill>
              </a:rPr>
              <a:t>при </a:t>
            </a:r>
            <a:r>
              <a:rPr lang="ru-RU" b="1" dirty="0">
                <a:solidFill>
                  <a:srgbClr val="990000"/>
                </a:solidFill>
              </a:rPr>
              <a:t>незащищенном сексуальном контакте</a:t>
            </a:r>
            <a:r>
              <a:rPr lang="ru-RU" b="1" dirty="0" smtClean="0">
                <a:solidFill>
                  <a:srgbClr val="990000"/>
                </a:solidFill>
              </a:rPr>
              <a:t>, через </a:t>
            </a:r>
            <a:r>
              <a:rPr lang="ru-RU" b="1" dirty="0">
                <a:solidFill>
                  <a:srgbClr val="990000"/>
                </a:solidFill>
              </a:rPr>
              <a:t>нестерильные иглы среди людей, употребляющих инъекционные наркотики</a:t>
            </a:r>
            <a:r>
              <a:rPr lang="ru-RU" b="1" dirty="0" smtClean="0">
                <a:solidFill>
                  <a:srgbClr val="990000"/>
                </a:solidFill>
              </a:rPr>
              <a:t>, через </a:t>
            </a:r>
            <a:r>
              <a:rPr lang="ru-RU" b="1" dirty="0">
                <a:solidFill>
                  <a:srgbClr val="990000"/>
                </a:solidFill>
              </a:rPr>
              <a:t>татуировки</a:t>
            </a:r>
            <a:r>
              <a:rPr lang="ru-RU" b="1" dirty="0" smtClean="0">
                <a:solidFill>
                  <a:srgbClr val="990000"/>
                </a:solidFill>
              </a:rPr>
              <a:t>, пирсинг, от </a:t>
            </a:r>
            <a:r>
              <a:rPr lang="ru-RU" b="1" dirty="0">
                <a:solidFill>
                  <a:srgbClr val="990000"/>
                </a:solidFill>
              </a:rPr>
              <a:t>матери ребенку во время беременности, родов или кормления грудью, когда мать является носителем ВИЧ.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4566027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90000"/>
                </a:solidFill>
              </a:rPr>
              <a:t>ВИЧ не передается при чихании и кашле, при рукопожатии, при укусах насекомых, через домашних животных, при использовании общей посуды, полотенец, постельного белья, телефона, унитаза, </a:t>
            </a:r>
            <a:r>
              <a:rPr lang="ru-RU" b="1" dirty="0" smtClean="0">
                <a:solidFill>
                  <a:srgbClr val="990000"/>
                </a:solidFill>
              </a:rPr>
              <a:t>ванной…</a:t>
            </a:r>
            <a:endParaRPr lang="ru-RU" b="1" dirty="0">
              <a:solidFill>
                <a:srgbClr val="990000"/>
              </a:solidFill>
            </a:endParaRPr>
          </a:p>
          <a:p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5148064" y="1052736"/>
            <a:ext cx="3565243" cy="3310920"/>
            <a:chOff x="5148064" y="1052736"/>
            <a:chExt cx="3565243" cy="331092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148064" y="2969082"/>
              <a:ext cx="2261546" cy="1394574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948264" y="2323331"/>
              <a:ext cx="1765042" cy="1393701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622754" y="1059706"/>
              <a:ext cx="2090552" cy="1361182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170116" y="1052736"/>
              <a:ext cx="1850155" cy="1949532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954567" y="3503647"/>
              <a:ext cx="1758740" cy="860009"/>
            </a:xfrm>
            <a:prstGeom prst="rect">
              <a:avLst/>
            </a:prstGeom>
            <a:effectLst>
              <a:softEdge rad="31750"/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630139" y="3390235"/>
            <a:ext cx="3382329" cy="3220363"/>
            <a:chOff x="630139" y="3390235"/>
            <a:chExt cx="3382329" cy="322036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771800" y="3390235"/>
              <a:ext cx="1222461" cy="1838965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0139" y="5369287"/>
              <a:ext cx="1645763" cy="1235929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2339752" y="5369287"/>
              <a:ext cx="1672716" cy="1241311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0139" y="3955572"/>
              <a:ext cx="2023015" cy="1340247"/>
            </a:xfrm>
            <a:prstGeom prst="rect">
              <a:avLst/>
            </a:prstGeom>
            <a:effectLst>
              <a:softEdge rad="3175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0019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5" y="1268760"/>
            <a:ext cx="496954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990000"/>
                </a:solidFill>
              </a:rPr>
              <a:t>ВИЧ определяется в результате тестирования крови человека.</a:t>
            </a:r>
          </a:p>
          <a:p>
            <a:endParaRPr lang="ru-RU" sz="1400" b="1" dirty="0" smtClean="0">
              <a:solidFill>
                <a:srgbClr val="990000"/>
              </a:solidFill>
            </a:endParaRPr>
          </a:p>
          <a:p>
            <a:r>
              <a:rPr lang="ru-RU" sz="2500" b="1" dirty="0" smtClean="0">
                <a:solidFill>
                  <a:srgbClr val="990000"/>
                </a:solidFill>
              </a:rPr>
              <a:t>Сдать кровь на ВИЧ можно бесплатно и по желанию анонимно в поликлинике                  по месту жительства и в Центре по профилактике и борьбе                  со СПИД.</a:t>
            </a:r>
            <a:endParaRPr lang="ru-RU" sz="2000" b="1" dirty="0">
              <a:solidFill>
                <a:srgbClr val="990000"/>
              </a:solidFill>
            </a:endParaRPr>
          </a:p>
          <a:p>
            <a:endParaRPr lang="ru-RU" sz="2400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310723"/>
            <a:ext cx="3239367" cy="323936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341040"/>
            <a:ext cx="8496944" cy="71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990000"/>
                </a:solidFill>
              </a:rPr>
              <a:t>Здоровая семья – сильная Россия!</a:t>
            </a:r>
            <a:endParaRPr lang="ru-RU" sz="3600" b="1" dirty="0">
              <a:solidFill>
                <a:srgbClr val="990000"/>
              </a:solidFill>
            </a:endParaRPr>
          </a:p>
        </p:txBody>
      </p:sp>
      <p:pic>
        <p:nvPicPr>
          <p:cNvPr id="13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41040"/>
            <a:ext cx="1129493" cy="7492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5" y="4725144"/>
            <a:ext cx="82089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990000"/>
                </a:solidFill>
              </a:rPr>
              <a:t>ВИЧ не сразу себя проявляет, а в </a:t>
            </a:r>
            <a:r>
              <a:rPr lang="ru-RU" sz="2500" b="1" dirty="0">
                <a:solidFill>
                  <a:srgbClr val="990000"/>
                </a:solidFill>
              </a:rPr>
              <a:t>течение </a:t>
            </a:r>
            <a:r>
              <a:rPr lang="ru-RU" sz="2500" b="1" dirty="0" smtClean="0">
                <a:solidFill>
                  <a:srgbClr val="990000"/>
                </a:solidFill>
              </a:rPr>
              <a:t>полугода, поэтому надо проходить тестирование регулярно, если    у вас были поводы иметь риск заразиться: например, сделали пирсинг.</a:t>
            </a:r>
            <a:endParaRPr lang="ru-RU" sz="25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4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5" y="1268760"/>
            <a:ext cx="49695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23528" y="341040"/>
            <a:ext cx="8496944" cy="711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rgbClr val="990000"/>
                </a:solidFill>
              </a:rPr>
              <a:t>Здоровая семья – сильная Россия!</a:t>
            </a:r>
            <a:endParaRPr lang="ru-RU" sz="3600" b="1" dirty="0">
              <a:solidFill>
                <a:srgbClr val="990000"/>
              </a:solidFill>
            </a:endParaRPr>
          </a:p>
        </p:txBody>
      </p:sp>
      <p:pic>
        <p:nvPicPr>
          <p:cNvPr id="13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41040"/>
            <a:ext cx="1129493" cy="749230"/>
          </a:xfrm>
          <a:prstGeom prst="rect">
            <a:avLst/>
          </a:prstGeom>
        </p:spPr>
      </p:pic>
      <p:pic>
        <p:nvPicPr>
          <p:cNvPr id="10" name="Рисунок 9" descr="здоровь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20" y="1214422"/>
            <a:ext cx="8153222" cy="51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74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316</Words>
  <Application>Microsoft Office PowerPoint</Application>
  <PresentationFormat>Экран (4:3)</PresentationFormat>
  <Paragraphs>40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Здоровая семья – сильная Россия! Духовно-нравственные и медицинские аспекты профилактики ВИЧ/СПИД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Здоровая семья –  сильная Россия!</dc:title>
  <dc:creator>Чемекова Роза Леонидовна</dc:creator>
  <cp:lastModifiedBy>ArtSchool1</cp:lastModifiedBy>
  <cp:revision>94</cp:revision>
  <dcterms:created xsi:type="dcterms:W3CDTF">2016-11-22T09:54:24Z</dcterms:created>
  <dcterms:modified xsi:type="dcterms:W3CDTF">2020-05-15T10:28:47Z</dcterms:modified>
</cp:coreProperties>
</file>